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0" r:id="rId7"/>
    <p:sldId id="266" r:id="rId8"/>
    <p:sldId id="261" r:id="rId9"/>
    <p:sldId id="267" r:id="rId10"/>
    <p:sldId id="262" r:id="rId11"/>
    <p:sldId id="264" r:id="rId12"/>
    <p:sldId id="265" r:id="rId13"/>
  </p:sldIdLst>
  <p:sldSz cx="18288000" cy="10287000"/>
  <p:notesSz cx="6858000" cy="9144000"/>
  <p:embeddedFontLst>
    <p:embeddedFont>
      <p:font typeface="Gmarket Sans TTF Bold" panose="02000000000000000000" pitchFamily="2" charset="-128"/>
      <p:bold r:id="rId15"/>
    </p:embeddedFont>
    <p:embeddedFont>
      <p:font typeface="Gmarket Sans TTF Light" panose="02000000000000000000" pitchFamily="2" charset="-128"/>
      <p:regular r:id="rId16"/>
    </p:embeddedFont>
    <p:embeddedFont>
      <p:font typeface="Gmarket Sans TTF Medium" panose="02000000000000000000" pitchFamily="2" charset="-128"/>
      <p:regular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0" autoAdjust="0"/>
  </p:normalViewPr>
  <p:slideViewPr>
    <p:cSldViewPr>
      <p:cViewPr varScale="1">
        <p:scale>
          <a:sx n="60" d="100"/>
          <a:sy n="60" d="100"/>
        </p:scale>
        <p:origin x="200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3EA71-8AEA-4494-AF43-7F8227F729B9}" type="datetimeFigureOut">
              <a:rPr lang="ko-KR" altLang="en-US" smtClean="0"/>
              <a:t>2024. 8. 15.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69504-58B8-4A34-A1C9-B3F881B27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69504-58B8-4A34-A1C9-B3F881B27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1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8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5" Type="http://schemas.openxmlformats.org/officeDocument/2006/relationships/image" Target="../media/image42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9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5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930400"/>
          </a:xfrm>
          <a:prstGeom prst="rect">
            <a:avLst/>
          </a:prstGeom>
          <a:effectLst>
            <a:outerShdw dist="103928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5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4800600" y="546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7962900"/>
            <a:ext cx="3263900" cy="64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08500" y="8001000"/>
            <a:ext cx="431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 err="1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이헌성</a:t>
            </a:r>
            <a:endParaRPr lang="ko-KR" sz="2700" b="1" u="none" strike="noStrike" dirty="0">
              <a:solidFill>
                <a:srgbClr val="040F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41600" y="2667000"/>
            <a:ext cx="13004800" cy="464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객체</a:t>
            </a:r>
            <a:r>
              <a:rPr lang="en-US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83562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탐지</a:t>
            </a:r>
          </a:p>
          <a:p>
            <a:pPr lvl="0" algn="ctr">
              <a:lnSpc>
                <a:spcPct val="91300"/>
              </a:lnSpc>
            </a:pP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자율</a:t>
            </a:r>
            <a:r>
              <a:rPr lang="en-US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주행</a:t>
            </a:r>
            <a:r>
              <a:rPr lang="en-US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sz="146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7962900"/>
            <a:ext cx="32639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20000" y="80010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안서현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7962900"/>
            <a:ext cx="32639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98600" y="80264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 err="1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박신영</a:t>
            </a:r>
            <a:endParaRPr lang="ko-KR" sz="2700" b="1" u="none" strike="noStrike" dirty="0">
              <a:solidFill>
                <a:srgbClr val="040F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900" y="7962900"/>
            <a:ext cx="32639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7962900"/>
            <a:ext cx="10414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0" y="3086100"/>
            <a:ext cx="1917700" cy="1917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960100" y="8026400"/>
            <a:ext cx="4318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2700" b="1" u="none" strike="noStrike" dirty="0">
                <a:solidFill>
                  <a:srgbClr val="040F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이영광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8800" y="7950200"/>
            <a:ext cx="186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en-US" sz="35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1562100"/>
            <a:ext cx="6997700" cy="774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00" y="1485900"/>
            <a:ext cx="15621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4292600"/>
            <a:ext cx="13462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4292600"/>
            <a:ext cx="1638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400" y="5994400"/>
            <a:ext cx="32639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3400" y="5854700"/>
            <a:ext cx="21971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93500" y="3302000"/>
            <a:ext cx="55118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12600" y="6299200"/>
            <a:ext cx="56007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302000"/>
            <a:ext cx="5626100" cy="196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050" y="6007100"/>
            <a:ext cx="5289550" cy="196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49200" y="8470900"/>
            <a:ext cx="33274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8600" y="7734300"/>
            <a:ext cx="1905000" cy="190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903200" y="6426200"/>
            <a:ext cx="382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드라이버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00" y="1333500"/>
            <a:ext cx="9448800" cy="317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3300" y="3441700"/>
            <a:ext cx="3822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블루투스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6700" y="3479800"/>
            <a:ext cx="4241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6400" y="6216650"/>
            <a:ext cx="4241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u="none" strike="noStrike" dirty="0" err="1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아두이노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메가</a:t>
            </a:r>
            <a:r>
              <a:rPr lang="en-US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highlight>
                  <a:srgbClr val="FFFFFF"/>
                </a:highligh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90500" y="6946900"/>
            <a:ext cx="4381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전기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에너지를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기계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에너지로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변환하는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역할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90500" y="7429500"/>
            <a:ext cx="4241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모터를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구동시킬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보드의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정격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전류가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모터의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필요치보다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낮기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때문에</a:t>
            </a:r>
            <a:r>
              <a:rPr 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</a:t>
            </a:r>
          </a:p>
        </p:txBody>
      </p:sp>
      <p:sp>
        <p:nvSpPr>
          <p:cNvPr id="36" name="TextBox 29"/>
          <p:cNvSpPr txBox="1"/>
          <p:nvPr/>
        </p:nvSpPr>
        <p:spPr>
          <a:xfrm>
            <a:off x="12452350" y="3676817"/>
            <a:ext cx="4597400" cy="18291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700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아두이노에서</a:t>
            </a: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시리얼 통신을 이용하여 데이터 값을 주고 받는 역할</a:t>
            </a:r>
            <a:endParaRPr lang="en-US" altLang="ko-KR" sz="1700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lvl="0" indent="-285750" algn="l">
              <a:lnSpc>
                <a:spcPct val="250000"/>
              </a:lnSpc>
              <a:buFontTx/>
              <a:buChar char="-"/>
            </a:pP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실시간으로 거리 측정 결과를 컴퓨터로 전송</a:t>
            </a:r>
            <a:endParaRPr lang="en-US" altLang="ko-KR" sz="1700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7" name="TextBox 29"/>
          <p:cNvSpPr txBox="1"/>
          <p:nvPr/>
        </p:nvSpPr>
        <p:spPr>
          <a:xfrm>
            <a:off x="1536700" y="6324934"/>
            <a:ext cx="44450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altLang="ko-KR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다들 써봐서 잘 알고 있겠지만 컴퓨터의 역할</a:t>
            </a:r>
            <a:endParaRPr lang="en-US" alt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ko-KR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RC</a:t>
            </a:r>
            <a:r>
              <a:rPr lang="ko-KR" altLang="en-US" sz="1700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카에서</a:t>
            </a: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기능적인 부분 제어</a:t>
            </a:r>
            <a:endParaRPr 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" name="TextBox 29"/>
          <p:cNvSpPr txBox="1"/>
          <p:nvPr/>
        </p:nvSpPr>
        <p:spPr>
          <a:xfrm>
            <a:off x="1422400" y="4356434"/>
            <a:ext cx="4673600" cy="3298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24499"/>
              </a:lnSpc>
              <a:buFontTx/>
              <a:buChar char="-"/>
            </a:pPr>
            <a:r>
              <a:rPr lang="ko-KR" altLang="en-US" sz="1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 하는 물체와의 거리를 측정하는 역할</a:t>
            </a:r>
            <a:endParaRPr lang="en-US" alt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lvl="0" indent="-285750" algn="l">
              <a:lnSpc>
                <a:spcPct val="250000"/>
              </a:lnSpc>
              <a:buFontTx/>
              <a:buChar char="-"/>
            </a:pPr>
            <a:r>
              <a:rPr lang="ko-KR" altLang="en-US" sz="17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 객체와의 거리가 최솟값을 갖도록 측정</a:t>
            </a:r>
            <a:endParaRPr lang="ko-KR" sz="17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0" y="5143500"/>
            <a:ext cx="3632200" cy="363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26100" y="3454400"/>
            <a:ext cx="7048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질문</a:t>
            </a:r>
            <a:r>
              <a:rPr lang="en-US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있나요</a:t>
            </a:r>
            <a:r>
              <a:rPr lang="en-US" sz="7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25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930400"/>
          </a:xfrm>
          <a:prstGeom prst="rect">
            <a:avLst/>
          </a:prstGeom>
          <a:effectLst>
            <a:outerShdw dist="178163" dir="27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500" y="762000"/>
            <a:ext cx="482600" cy="469900"/>
          </a:xfrm>
          <a:prstGeom prst="rect">
            <a:avLst/>
          </a:prstGeom>
          <a:effectLst>
            <a:outerShdw dist="43105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4991100"/>
            <a:ext cx="6172200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89600" y="3162300"/>
            <a:ext cx="7950200" cy="175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9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60900" y="5842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596900"/>
            <a:ext cx="393700" cy="381000"/>
          </a:xfrm>
          <a:prstGeom prst="rect">
            <a:avLst/>
          </a:prstGeom>
          <a:effectLst>
            <a:outerShdw dist="35169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596900"/>
            <a:ext cx="393700" cy="381000"/>
          </a:xfrm>
          <a:prstGeom prst="rect">
            <a:avLst/>
          </a:prstGeom>
          <a:effectLst>
            <a:outerShdw dist="35169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3657600"/>
            <a:ext cx="73406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5638800"/>
            <a:ext cx="73406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7721600"/>
            <a:ext cx="7340600" cy="990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5638800"/>
            <a:ext cx="73406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3657600"/>
            <a:ext cx="73406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7721600"/>
            <a:ext cx="73406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896100"/>
            <a:ext cx="51689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6946900"/>
            <a:ext cx="51689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1993900"/>
            <a:ext cx="4559300" cy="1079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92300" y="37973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500" y="39878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3100" y="37973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2300" y="57404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3100" y="57404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0400" y="78232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1200" y="7823200"/>
            <a:ext cx="1498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14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13400" y="1587500"/>
            <a:ext cx="7061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38500" y="59182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6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87100" y="39878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성과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5800" y="79756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87100" y="79756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질문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time.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514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87100" y="5880100"/>
            <a:ext cx="411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RC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53200" y="6921500"/>
            <a:ext cx="5524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6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409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361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096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143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5969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5588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5613400"/>
            <a:ext cx="6781800" cy="370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2197100"/>
            <a:ext cx="82931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436100" y="2159000"/>
            <a:ext cx="787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yolo_v9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이용하여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900" y="2374900"/>
            <a:ext cx="508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3581400"/>
            <a:ext cx="82931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0400" y="4000500"/>
            <a:ext cx="508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51400"/>
            <a:ext cx="82931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118600" y="48895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1943100"/>
            <a:ext cx="12827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762000" y="3403600"/>
            <a:ext cx="56769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8915400" y="6121400"/>
            <a:ext cx="7772400" cy="254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62300" y="5499100"/>
            <a:ext cx="1765300" cy="17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27100" y="3454400"/>
            <a:ext cx="12026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479"/>
              </a:lnSpc>
            </a:pP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Lidar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센서를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대체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해보자</a:t>
            </a:r>
            <a:r>
              <a:rPr lang="en-US" sz="33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18600" y="22733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18600" y="3619500"/>
            <a:ext cx="73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" y="1943100"/>
            <a:ext cx="70358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4064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000" y="4216400"/>
            <a:ext cx="11988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479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*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  </a:t>
            </a:r>
          </a:p>
          <a:p>
            <a:pPr lvl="0" algn="l">
              <a:lnSpc>
                <a:spcPct val="129479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반사되는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펄스를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방사하여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주변의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구조를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인식</a:t>
            </a:r>
          </a:p>
          <a:p>
            <a:pPr lvl="0" algn="l">
              <a:lnSpc>
                <a:spcPct val="129479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특징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98000" y="3568700"/>
            <a:ext cx="850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stereo vision camera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2600" y="4876800"/>
            <a:ext cx="889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기술을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결합하여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센서를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대체할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있지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않을까</a:t>
            </a:r>
            <a:r>
              <a:rPr lang="en-US" sz="24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90000" y="6565900"/>
            <a:ext cx="78867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5010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구현하고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ctr">
              <a:lnSpc>
                <a:spcPct val="205010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이를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이용하여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자율주행을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수행해봐야겠다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409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0081733" y="7248817"/>
            <a:ext cx="7566561" cy="1607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0" y="-1143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5969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5588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4813300" y="4064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DBD0B4-3BDA-EE4B-7225-897C139D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14001"/>
            <a:ext cx="5334000" cy="30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3">
            <a:extLst>
              <a:ext uri="{FF2B5EF4-FFF2-40B4-BE49-F238E27FC236}">
                <a16:creationId xmlns:a16="http://schemas.microsoft.com/office/drawing/2014/main" id="{AD2B5D7B-4E65-A24E-EDC9-06C9933F2DFD}"/>
              </a:ext>
            </a:extLst>
          </p:cNvPr>
          <p:cNvSpPr txBox="1"/>
          <p:nvPr/>
        </p:nvSpPr>
        <p:spPr>
          <a:xfrm>
            <a:off x="533400" y="6593249"/>
            <a:ext cx="6934200" cy="1322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Stereo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5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Camera</a:t>
            </a:r>
            <a:endParaRPr lang="ko-KR" sz="5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D73BFC-840A-7E2B-2DE2-C83407F3EDB6}"/>
              </a:ext>
            </a:extLst>
          </p:cNvPr>
          <p:cNvSpPr txBox="1"/>
          <p:nvPr/>
        </p:nvSpPr>
        <p:spPr>
          <a:xfrm>
            <a:off x="6770281" y="2663101"/>
            <a:ext cx="10846094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 비전이란</a:t>
            </a:r>
            <a:r>
              <a:rPr lang="en-US" altLang="ko-KR" sz="2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  <a:p>
            <a:endParaRPr lang="en-US" altLang="ko-KR" sz="2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2500" dirty="0">
                <a:highlight>
                  <a:srgbClr val="FFFF00"/>
                </a:highlight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사람의 시각 시스템을 모방한 기술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이며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최근 자율 주행 자동차의 관심이 높아짐에 따라 실제 거리 정보를 얻기 위해 사용되는 레이더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라이더 센서를 </a:t>
            </a:r>
            <a:r>
              <a:rPr lang="ko-KR" altLang="en-US" sz="25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대체할수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있는 기술로 큰 관심을 받고 있음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  <a:p>
            <a:endParaRPr lang="en-US" altLang="ko-KR" sz="2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2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 비전의 원리</a:t>
            </a:r>
            <a:endParaRPr lang="en-US" altLang="ko-KR" sz="2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lang="ko-KR" altLang="en-US" sz="2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사람은 두 눈으로부터 좌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우 차이가 존재하는 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차원의 영상을 </a:t>
            </a:r>
            <a:r>
              <a:rPr lang="ko-KR" altLang="en-US" sz="25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입력받고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입력 받은 영상을 인간의 뇌로 </a:t>
            </a:r>
            <a:r>
              <a:rPr lang="ko-KR" altLang="en-US" sz="25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부터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융합되는 과정을 통해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차원의 거리 감을 인지</a:t>
            </a:r>
            <a:endParaRPr lang="en-US" altLang="ko-KR" sz="2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endParaRPr lang="ko-KR" altLang="en-US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위와 동일한 메커니즘으로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스테레오 비전은 스테레오 카메라를 통해 입력되는 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2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차원의 좌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우 영상을 </a:t>
            </a:r>
            <a:r>
              <a:rPr lang="en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CPU, GPU, Hardware acceleration 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등으로 구현된 스테레오 비전 시스템을 거쳐 좌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우 영상의 </a:t>
            </a:r>
            <a:r>
              <a:rPr lang="en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x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축 위치 차이를 시차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en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disparity)</a:t>
            </a:r>
            <a:r>
              <a:rPr lang="ko-KR" altLang="en-US" sz="25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계산함으로써 </a:t>
            </a:r>
            <a:r>
              <a:rPr lang="en-US" altLang="ko-KR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3</a:t>
            </a:r>
            <a:r>
              <a:rPr lang="ko-KR" altLang="en-US" sz="2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차원 거리 정보를 획득하는 것을 의미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E1FE76-054E-04F4-0E71-C02A72280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234601"/>
            <a:ext cx="6464300" cy="44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3DC2ACF8-AD46-493A-7493-29BBF19D81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1000"/>
          </a:blip>
          <a:srcRect l="16906" r="71997"/>
          <a:stretch/>
        </p:blipFill>
        <p:spPr>
          <a:xfrm>
            <a:off x="6324600" y="2171700"/>
            <a:ext cx="11582400" cy="6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4318000"/>
            <a:ext cx="6997700" cy="232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36800" y="4356100"/>
            <a:ext cx="37211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0" y="44196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8950" y="4800600"/>
            <a:ext cx="624205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git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anaconda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설치하여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환경을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노트북에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내장된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가능함을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확인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캠으로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50" y="6819900"/>
            <a:ext cx="6997700" cy="262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09800" y="6769100"/>
            <a:ext cx="59690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Mask R-CNN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" y="68580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8800" y="7467600"/>
            <a:ext cx="56896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더욱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정확한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분석이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가능하지만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속도가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느림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적용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yolo_v5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좋은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보인다는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것을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됨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4368800"/>
            <a:ext cx="6997700" cy="223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06000" y="4305300"/>
            <a:ext cx="5930900" cy="406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stereo vision camera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44069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600" y="4914900"/>
            <a:ext cx="8077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얻는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다른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비교하여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</a:p>
          <a:p>
            <a:pPr lvl="0" algn="l">
              <a:lnSpc>
                <a:spcPct val="20000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-US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캠에서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스트리밍하고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python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코드로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200000"/>
              </a:lnSpc>
            </a:pP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스트림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받아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yolo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6985000"/>
            <a:ext cx="6997700" cy="1663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5200" y="6870700"/>
            <a:ext cx="3073400" cy="4826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라즈베리파이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34500" y="6959600"/>
            <a:ext cx="55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1368" y="7581900"/>
            <a:ext cx="5016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ko-KR" sz="19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라즈베리파이의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시도하였지만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실패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574800" y="3213100"/>
            <a:ext cx="14516100" cy="82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8064500"/>
            <a:ext cx="10033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7800" y="5194300"/>
            <a:ext cx="8128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27300" y="5295900"/>
            <a:ext cx="9271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57207" y="7556500"/>
            <a:ext cx="952500" cy="952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6500" y="1993900"/>
            <a:ext cx="914400" cy="914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31800" y="1714500"/>
            <a:ext cx="9029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성과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77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00400" y="9162716"/>
            <a:ext cx="183388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*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검출과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시맨틱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분할을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동시에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수행하는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</a:t>
            </a:r>
            <a:r>
              <a:rPr lang="en-US" sz="1600" u="none" strike="noStrike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001000" y="7264400"/>
            <a:ext cx="1410368" cy="194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1995818" y="4851400"/>
            <a:ext cx="1339182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649409" y="8121316"/>
            <a:ext cx="669591" cy="362284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917700" y="4972050"/>
            <a:ext cx="1968500" cy="46355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033126" y="7778416"/>
            <a:ext cx="2783474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965700"/>
            <a:ext cx="7747000" cy="229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39900" y="4851400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RC CAR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200" y="49530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5461000"/>
            <a:ext cx="1435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Wifi</a:t>
            </a:r>
            <a:endParaRPr lang="en-US" sz="21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7188200"/>
            <a:ext cx="7747000" cy="227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39900" y="7353300"/>
            <a:ext cx="28321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200" y="74676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00" y="7962900"/>
            <a:ext cx="605155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지정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물체가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시야에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들어오면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좌우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45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차례로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</a:p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5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단위로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물체와의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저장</a:t>
            </a:r>
          </a:p>
          <a:p>
            <a:pPr lvl="0" algn="l">
              <a:lnSpc>
                <a:spcPct val="158530"/>
              </a:lnSpc>
            </a:pP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3.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거리의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최솟값을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갖도록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9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826000"/>
            <a:ext cx="7747000" cy="4635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26600" y="4711700"/>
            <a:ext cx="3733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스테레오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접목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6400" y="4851400"/>
            <a:ext cx="609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u="none" strike="noStrike" dirty="0">
                <a:solidFill>
                  <a:srgbClr val="83562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47200" y="5867400"/>
            <a:ext cx="5207000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찾아야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탐색</a:t>
            </a:r>
          </a:p>
          <a:p>
            <a:pPr lvl="0" algn="l">
              <a:lnSpc>
                <a:spcPct val="150000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방향으로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조향</a:t>
            </a:r>
            <a:endParaRPr lang="ko-KR" sz="2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 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대상체로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endParaRPr lang="en-US" altLang="ko-KR" sz="2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41100"/>
              </a:lnSpc>
            </a:pPr>
            <a:r>
              <a:rPr lang="en-US" sz="1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도착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새롭게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이동해야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탐색</a:t>
            </a:r>
          </a:p>
          <a:p>
            <a:pPr lvl="0" algn="l">
              <a:lnSpc>
                <a:spcPct val="150000"/>
              </a:lnSpc>
            </a:pP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지정된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포착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500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판단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-&gt;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반복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130300" y="3213100"/>
            <a:ext cx="145161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400" y="5829300"/>
            <a:ext cx="6223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2900" y="1816100"/>
            <a:ext cx="10541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925" y="7937500"/>
            <a:ext cx="1333500" cy="1333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3400" y="1831802"/>
            <a:ext cx="53594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8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32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자동차를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800" y="4178300"/>
            <a:ext cx="15735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찾으면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측정하고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도달할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때까지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택시와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67200" y="5448300"/>
            <a:ext cx="4876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Bluetooth -&gt;</a:t>
            </a:r>
            <a:r>
              <a:rPr lang="ko-KR" sz="21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채택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0300" y="5937250"/>
            <a:ext cx="7645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sz="170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파이썬과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연동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편리</a:t>
            </a:r>
          </a:p>
          <a:p>
            <a:pPr lvl="0" algn="l">
              <a:lnSpc>
                <a:spcPct val="15000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but.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모듈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베터리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67200" y="5905500"/>
            <a:ext cx="4711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 </a:t>
            </a:r>
            <a:r>
              <a:rPr lang="en-US" sz="170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캠을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실시간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장애물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분석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2 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반환</a:t>
            </a:r>
          </a:p>
          <a:p>
            <a:pPr lvl="0" algn="l">
              <a:lnSpc>
                <a:spcPct val="158530"/>
              </a:lnSpc>
            </a:pP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결과값을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블루투스로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전달하여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170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6400" y="4972050"/>
            <a:ext cx="5410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이동할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대상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선정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2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18358" y="5429250"/>
            <a:ext cx="1545891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303084" y="6311900"/>
            <a:ext cx="2609516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630946" y="8813800"/>
            <a:ext cx="4007853" cy="48260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DEDB753C-0FDB-0E1A-E6FE-DDFEA4F56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4697769"/>
            <a:ext cx="2727325" cy="19951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41B1DDC-6E10-16F0-0552-8153128580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42811" y="6904833"/>
            <a:ext cx="2590800" cy="1932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130300" y="3213100"/>
            <a:ext cx="14516100" cy="825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1816100"/>
            <a:ext cx="1054100" cy="1054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8133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3200" y="3378200"/>
            <a:ext cx="149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)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라이다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센서의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자율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주행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자동차를</a:t>
            </a:r>
            <a:r>
              <a:rPr lang="en-US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7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800" y="4178300"/>
            <a:ext cx="15735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</a:t>
            </a:r>
            <a:r>
              <a:rPr lang="ko-KR" sz="2000" u="none" strike="noStrike" dirty="0" err="1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카의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회전을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찾고자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찾으면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물체에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가장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가까운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측정하고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도달할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때까지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택시와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비슷한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수행</a:t>
            </a:r>
            <a:r>
              <a:rPr lang="en-US" sz="2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AC00B38B-14EC-0193-0010-D883719D1EE0}"/>
              </a:ext>
            </a:extLst>
          </p:cNvPr>
          <p:cNvSpPr txBox="1"/>
          <p:nvPr/>
        </p:nvSpPr>
        <p:spPr>
          <a:xfrm>
            <a:off x="533400" y="1831802"/>
            <a:ext cx="53594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주차</a:t>
            </a:r>
            <a:r>
              <a:rPr lang="en-US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68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</a:t>
            </a:r>
          </a:p>
        </p:txBody>
      </p:sp>
      <p:pic>
        <p:nvPicPr>
          <p:cNvPr id="37" name="Picture 24">
            <a:extLst>
              <a:ext uri="{FF2B5EF4-FFF2-40B4-BE49-F238E27FC236}">
                <a16:creationId xmlns:a16="http://schemas.microsoft.com/office/drawing/2014/main" id="{0E155C2C-9E72-58CF-BEC7-3723F0AC3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54549" y="6140450"/>
            <a:ext cx="3746500" cy="279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EBD56B-7CCF-E98D-36CF-09CFA542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8" y="6438900"/>
            <a:ext cx="3022372" cy="226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B0DC9F-A132-F8E4-8061-A5317230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08" y="6521917"/>
            <a:ext cx="3320992" cy="249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F016985B-6122-8F55-84F2-2A52B2FD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20" y="7569451"/>
            <a:ext cx="3041880" cy="228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F100413C-86E3-B7AB-1D62-58FC55B92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4826000"/>
            <a:ext cx="7747000" cy="4635500"/>
          </a:xfrm>
          <a:prstGeom prst="rect">
            <a:avLst/>
          </a:prstGeom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CA8D8677-23BD-8889-0C3A-EE788CEF7DA0}"/>
              </a:ext>
            </a:extLst>
          </p:cNvPr>
          <p:cNvSpPr txBox="1"/>
          <p:nvPr/>
        </p:nvSpPr>
        <p:spPr>
          <a:xfrm>
            <a:off x="1739900" y="4851400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RC CAR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정보</a:t>
            </a:r>
            <a:r>
              <a:rPr 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전송</a:t>
            </a:r>
            <a:r>
              <a:rPr lang="ko-KR" alt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en-US" altLang="ko-KR" sz="30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</a:t>
            </a:r>
            <a:r>
              <a:rPr lang="ko-KR" altLang="en-US" sz="3000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프린팅 출력</a:t>
            </a:r>
            <a:endParaRPr lang="ko-KR" sz="3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7" name="그림 46" descr="텍스트, 폰트, 일렉트릭 블루, 로고이(가) 표시된 사진&#10;&#10;자동 생성된 설명">
            <a:extLst>
              <a:ext uri="{FF2B5EF4-FFF2-40B4-BE49-F238E27FC236}">
                <a16:creationId xmlns:a16="http://schemas.microsoft.com/office/drawing/2014/main" id="{79479E73-8E78-1A18-21AC-29C84890FC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5676900"/>
            <a:ext cx="2438400" cy="779489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56EADF25-0632-047F-34AA-29C8ABBCA2D1}"/>
              </a:ext>
            </a:extLst>
          </p:cNvPr>
          <p:cNvSpPr txBox="1"/>
          <p:nvPr/>
        </p:nvSpPr>
        <p:spPr>
          <a:xfrm>
            <a:off x="9829800" y="4856716"/>
            <a:ext cx="7035800" cy="533400"/>
          </a:xfrm>
          <a:prstGeom prst="rect">
            <a:avLst/>
          </a:prstGeom>
          <a:solidFill>
            <a:srgbClr val="FFFFCC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000" u="none" strike="noStrike" dirty="0">
                <a:solidFill>
                  <a:srgbClr val="040F3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지향적 리소스 관리</a:t>
            </a:r>
            <a:endParaRPr lang="ko-KR" sz="3000" u="none" strike="noStrike" dirty="0">
              <a:solidFill>
                <a:srgbClr val="040F3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6863E39-5DE3-5F16-10CE-9FDE6D68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665790"/>
            <a:ext cx="2785222" cy="324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9C683C-5DA5-B378-9F72-56068312C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22" y="5970451"/>
            <a:ext cx="4343400" cy="2714625"/>
          </a:xfrm>
          <a:prstGeom prst="rect">
            <a:avLst/>
          </a:prstGeom>
        </p:spPr>
      </p:pic>
      <p:pic>
        <p:nvPicPr>
          <p:cNvPr id="54" name="Picture 16">
            <a:extLst>
              <a:ext uri="{FF2B5EF4-FFF2-40B4-BE49-F238E27FC236}">
                <a16:creationId xmlns:a16="http://schemas.microsoft.com/office/drawing/2014/main" id="{639CAB6D-3DD3-36AB-2B07-3C4956534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4851400"/>
            <a:ext cx="7747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32400" y="3302000"/>
            <a:ext cx="7823200" cy="614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5588000"/>
            <a:ext cx="3378200" cy="337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9700" y="3937000"/>
            <a:ext cx="2451100" cy="245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30500" y="1282700"/>
            <a:ext cx="22021800" cy="317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753600"/>
            <a:ext cx="162687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448800"/>
            <a:ext cx="16738600" cy="35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22300"/>
            <a:ext cx="17246600" cy="904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101600"/>
            <a:ext cx="18415000" cy="1524000"/>
          </a:xfrm>
          <a:prstGeom prst="rect">
            <a:avLst/>
          </a:prstGeom>
          <a:effectLst>
            <a:outerShdw dist="82365" dir="5400000">
              <a:srgbClr val="040F31">
                <a:alpha val="3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609600"/>
            <a:ext cx="381000" cy="368300"/>
          </a:xfrm>
          <a:prstGeom prst="rect">
            <a:avLst/>
          </a:prstGeom>
          <a:effectLst>
            <a:outerShdw dist="34484" dir="5400000">
              <a:srgbClr val="040F31">
                <a:alpha val="23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30500" y="1282700"/>
            <a:ext cx="22021800" cy="317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00600" y="419100"/>
            <a:ext cx="8699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2024_Summer_Makers_Day</a:t>
            </a:r>
          </a:p>
          <a:p>
            <a:pPr lvl="0" algn="ctr">
              <a:lnSpc>
                <a:spcPct val="124499"/>
              </a:lnSpc>
            </a:pPr>
            <a:r>
              <a:rPr lang="en-US" sz="2000" u="none" strike="noStrike" spc="500" dirty="0">
                <a:solidFill>
                  <a:srgbClr val="FFFFFF">
                    <a:alpha val="70196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7631D-66A1-CD48-4BD9-852165D73C64}"/>
              </a:ext>
            </a:extLst>
          </p:cNvPr>
          <p:cNvSpPr txBox="1"/>
          <p:nvPr/>
        </p:nvSpPr>
        <p:spPr>
          <a:xfrm>
            <a:off x="1016000" y="3599200"/>
            <a:ext cx="16738600" cy="84023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capture_esp.py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카메라로부터 프레임을 캡처하는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capture_frame_from_esp32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함수가 포함되어 있으며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함수는 네트워크를 통해 카메라의 이미지 데이터를 가져옵니다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class_map.py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객체 탐지 모델에서 사용하는 클래스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인간이 이해할 수 있는 클래스 이름으로 매핑합니다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특정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ID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bottle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이라는 클래스를 나타내는지 확인하는 데 사용됩니다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detection.py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탐지와 관련된 기능을 수행합니다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사용하여 이미지에서 객체를 탐지하고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객체의 경계 상자와 클래스 정보를 반환하는 기능을 가지고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distance_calculation.py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스테레오 비전을 사용하여 객체까지의 거리를 계산하는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 개의 카메라에서 촬영한 이미지를 이용하여 객체의 깊이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계산하는 데 사용됩니다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image_processing.py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 데이터를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전처리하거나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기능을 담당합니다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정규화하거나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필터를 적용하거나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 후의 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역할을 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endParaRPr lang="en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model.py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객체 탐지 모델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YOLOv5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로드하고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추론을 수행하는 기능을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초기화하고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가중치를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로드하며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입력받아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객체 탐지를 수행하는 코드가 포함되어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processing.py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여러 모듈을 조합하여 프레임을 처리하는 메인 로직을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이미지를 캡처하고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모델을 통해 객체를 탐지하고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결과를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후처리하는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과정이 이 파일에 정의되어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visualization.py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탐지된 객체를 이미지 위에 시각적으로 표시하는 기능을 제공합니다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예를 들어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경계 상자와 객체의 이름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거리를 이미지에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오버레이하여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화면에 표시하는 기능이 포함되어 있습니다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" altLang="ko-KR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RealTime.py</a:t>
            </a:r>
            <a:r>
              <a:rPr lang="en" altLang="ko-KR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파일은 위의 모든 모듈을 통합하여 실시간 객체 탐지와 제어를 수행하는 메인 스크립트입니다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en" altLang="ko-KR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RealTime.py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카메라로부터 실시간으로 이미지를 캡처하고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객체 탐지를 수행하고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탐지된 결과를 바탕으로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서보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모터를 제어하는 등 전체 시스템의 흐름을 관리합니다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pic>
        <p:nvPicPr>
          <p:cNvPr id="16" name="그림 15" descr="클립아트, 상징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B1FC9471-DACF-C1BB-643B-7E6F85AE5C1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671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0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1072</Words>
  <Application>Microsoft Macintosh PowerPoint</Application>
  <PresentationFormat>사용자 지정</PresentationFormat>
  <Paragraphs>163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Gmarket Sans TTF Medium</vt:lpstr>
      <vt:lpstr>Gmarket Sans TTF Light</vt:lpstr>
      <vt:lpstr>Gmarket Sans TTF Bold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 헌성</cp:lastModifiedBy>
  <cp:revision>12</cp:revision>
  <dcterms:created xsi:type="dcterms:W3CDTF">2006-08-16T00:00:00Z</dcterms:created>
  <dcterms:modified xsi:type="dcterms:W3CDTF">2024-08-15T01:44:55Z</dcterms:modified>
</cp:coreProperties>
</file>